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66" r:id="rId3"/>
    <p:sldId id="257" r:id="rId4"/>
    <p:sldId id="259" r:id="rId5"/>
    <p:sldId id="258" r:id="rId6"/>
    <p:sldId id="264" r:id="rId7"/>
    <p:sldId id="260" r:id="rId8"/>
    <p:sldId id="261" r:id="rId9"/>
    <p:sldId id="262"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8" autoAdjust="0"/>
    <p:restoredTop sz="94660"/>
  </p:normalViewPr>
  <p:slideViewPr>
    <p:cSldViewPr snapToGrid="0">
      <p:cViewPr varScale="1">
        <p:scale>
          <a:sx n="74" d="100"/>
          <a:sy n="74"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4153582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2798385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74655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358868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3808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3883575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3031265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176541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115347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2A8260-A6A8-4023-8A14-23AC5273B961}" type="datetimeFigureOut">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85707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2A8260-A6A8-4023-8A14-23AC5273B961}"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222380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2A8260-A6A8-4023-8A14-23AC5273B961}" type="datetimeFigureOut">
              <a:rPr lang="en-US" smtClean="0"/>
              <a:t>8/31/2017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160335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2A8260-A6A8-4023-8A14-23AC5273B961}" type="datetimeFigureOut">
              <a:rPr lang="en-US" smtClean="0"/>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49884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A8260-A6A8-4023-8A14-23AC5273B961}" type="datetimeFigureOut">
              <a:rPr lang="en-US" smtClean="0"/>
              <a:t>8/31/2017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2900301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A8260-A6A8-4023-8A14-23AC5273B961}"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151535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2A8260-A6A8-4023-8A14-23AC5273B961}" type="datetimeFigureOut">
              <a:rPr lang="en-US" smtClean="0"/>
              <a:t>8/31/2017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4A8BC6-72DD-496C-883F-5DE279B14949}" type="slidenum">
              <a:rPr lang="en-US" smtClean="0"/>
              <a:t>‹#›</a:t>
            </a:fld>
            <a:endParaRPr lang="en-US"/>
          </a:p>
        </p:txBody>
      </p:sp>
    </p:spTree>
    <p:extLst>
      <p:ext uri="{BB962C8B-B14F-4D97-AF65-F5344CB8AC3E}">
        <p14:creationId xmlns:p14="http://schemas.microsoft.com/office/powerpoint/2010/main" val="126917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2A8260-A6A8-4023-8A14-23AC5273B961}" type="datetimeFigureOut">
              <a:rPr lang="en-US" smtClean="0"/>
              <a:t>8/31/2017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4A8BC6-72DD-496C-883F-5DE279B14949}" type="slidenum">
              <a:rPr lang="en-US" smtClean="0"/>
              <a:t>‹#›</a:t>
            </a:fld>
            <a:endParaRPr lang="en-US"/>
          </a:p>
        </p:txBody>
      </p:sp>
    </p:spTree>
    <p:extLst>
      <p:ext uri="{BB962C8B-B14F-4D97-AF65-F5344CB8AC3E}">
        <p14:creationId xmlns:p14="http://schemas.microsoft.com/office/powerpoint/2010/main" val="222612970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CSHS Secular Student Alliance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1155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Rules and Expectation </a:t>
            </a:r>
            <a:endParaRPr lang="en-US" dirty="0"/>
          </a:p>
        </p:txBody>
      </p:sp>
      <p:sp>
        <p:nvSpPr>
          <p:cNvPr id="3" name="Content Placeholder 2"/>
          <p:cNvSpPr>
            <a:spLocks noGrp="1"/>
          </p:cNvSpPr>
          <p:nvPr>
            <p:ph idx="1"/>
          </p:nvPr>
        </p:nvSpPr>
        <p:spPr/>
        <p:txBody>
          <a:bodyPr/>
          <a:lstStyle/>
          <a:p>
            <a:r>
              <a:rPr lang="en-US" dirty="0" smtClean="0"/>
              <a:t>There is no judgment, everyone’s opinion will be treated as equal and valid.</a:t>
            </a:r>
          </a:p>
          <a:p>
            <a:r>
              <a:rPr lang="en-US" dirty="0" smtClean="0"/>
              <a:t>There is zero tolerance for discrimination of any kind.</a:t>
            </a:r>
          </a:p>
          <a:p>
            <a:r>
              <a:rPr lang="en-US" dirty="0" smtClean="0"/>
              <a:t>All members are expected to portray secularism positively in the effort to erase negative stigma.  </a:t>
            </a:r>
          </a:p>
          <a:p>
            <a:r>
              <a:rPr lang="en-US" dirty="0" smtClean="0"/>
              <a:t>All members are expected to be advocates for secularism.</a:t>
            </a:r>
          </a:p>
          <a:p>
            <a:r>
              <a:rPr lang="en-US" dirty="0" smtClean="0"/>
              <a:t>All members are expected to contribute positively to the community, as well as the group.  </a:t>
            </a:r>
          </a:p>
          <a:p>
            <a:r>
              <a:rPr lang="en-US" dirty="0" smtClean="0"/>
              <a:t>All members should promote and prompt secular education. </a:t>
            </a:r>
          </a:p>
          <a:p>
            <a:endParaRPr lang="en-US" dirty="0" smtClean="0"/>
          </a:p>
          <a:p>
            <a:endParaRPr lang="en-US" dirty="0"/>
          </a:p>
        </p:txBody>
      </p:sp>
    </p:spTree>
    <p:extLst>
      <p:ext uri="{BB962C8B-B14F-4D97-AF65-F5344CB8AC3E}">
        <p14:creationId xmlns:p14="http://schemas.microsoft.com/office/powerpoint/2010/main" val="673992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Goals</a:t>
            </a:r>
            <a:endParaRPr lang="en-US" dirty="0"/>
          </a:p>
        </p:txBody>
      </p:sp>
      <p:sp>
        <p:nvSpPr>
          <p:cNvPr id="3" name="Content Placeholder 2"/>
          <p:cNvSpPr>
            <a:spLocks noGrp="1"/>
          </p:cNvSpPr>
          <p:nvPr>
            <p:ph idx="1"/>
          </p:nvPr>
        </p:nvSpPr>
        <p:spPr/>
        <p:txBody>
          <a:bodyPr/>
          <a:lstStyle/>
          <a:p>
            <a:r>
              <a:rPr lang="en-US" sz="2400" dirty="0" smtClean="0"/>
              <a:t>To </a:t>
            </a:r>
            <a:r>
              <a:rPr lang="en-US" sz="2400" dirty="0"/>
              <a:t>normalize secular </a:t>
            </a:r>
            <a:r>
              <a:rPr lang="en-US" sz="2400" dirty="0" smtClean="0"/>
              <a:t>identity.</a:t>
            </a:r>
          </a:p>
          <a:p>
            <a:r>
              <a:rPr lang="en-US" sz="2400" dirty="0" smtClean="0"/>
              <a:t>To uphold and support the SSA’s standards for affiliation. </a:t>
            </a:r>
          </a:p>
          <a:p>
            <a:r>
              <a:rPr lang="en-US" sz="2400" dirty="0" smtClean="0"/>
              <a:t>To support and defend the secular movement. </a:t>
            </a:r>
          </a:p>
          <a:p>
            <a:r>
              <a:rPr lang="en-US" sz="2400" dirty="0" smtClean="0"/>
              <a:t>To be role models for secularism in our daily lives.</a:t>
            </a:r>
          </a:p>
          <a:p>
            <a:endParaRPr lang="en-US" sz="2400" dirty="0" smtClean="0"/>
          </a:p>
          <a:p>
            <a:endParaRPr lang="en-US" dirty="0" smtClean="0"/>
          </a:p>
          <a:p>
            <a:endParaRPr lang="en-US" dirty="0"/>
          </a:p>
        </p:txBody>
      </p:sp>
    </p:spTree>
    <p:extLst>
      <p:ext uri="{BB962C8B-B14F-4D97-AF65-F5344CB8AC3E}">
        <p14:creationId xmlns:p14="http://schemas.microsoft.com/office/powerpoint/2010/main" val="3464823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I don’t want to believe, I want to know. </a:t>
            </a:r>
            <a:endParaRPr lang="en-US" sz="7200" dirty="0"/>
          </a:p>
        </p:txBody>
      </p:sp>
      <p:sp>
        <p:nvSpPr>
          <p:cNvPr id="3" name="Text Placeholder 2"/>
          <p:cNvSpPr>
            <a:spLocks noGrp="1"/>
          </p:cNvSpPr>
          <p:nvPr>
            <p:ph type="body" sz="quarter" idx="13"/>
          </p:nvPr>
        </p:nvSpPr>
        <p:spPr/>
        <p:txBody>
          <a:bodyPr/>
          <a:lstStyle/>
          <a:p>
            <a:r>
              <a:rPr lang="en-US" dirty="0" smtClean="0"/>
              <a:t>~Carl Sagan </a:t>
            </a:r>
            <a:endParaRPr lang="en-US" dirty="0"/>
          </a:p>
        </p:txBody>
      </p:sp>
      <p:sp>
        <p:nvSpPr>
          <p:cNvPr id="4" name="Text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4279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SSA?</a:t>
            </a:r>
            <a:endParaRPr lang="en-US" dirty="0"/>
          </a:p>
        </p:txBody>
      </p:sp>
      <p:sp>
        <p:nvSpPr>
          <p:cNvPr id="3" name="Content Placeholder 2"/>
          <p:cNvSpPr>
            <a:spLocks noGrp="1"/>
          </p:cNvSpPr>
          <p:nvPr>
            <p:ph idx="1"/>
          </p:nvPr>
        </p:nvSpPr>
        <p:spPr/>
        <p:txBody>
          <a:bodyPr>
            <a:normAutofit/>
          </a:bodyPr>
          <a:lstStyle/>
          <a:p>
            <a:r>
              <a:rPr lang="en-US" sz="2400" dirty="0"/>
              <a:t>The secular student alliance is a educational non-profit, based in Columbus, Ohio. The SSA exists to normalize secular identity and help students spread </a:t>
            </a:r>
            <a:r>
              <a:rPr lang="en-US" sz="2400" dirty="0" smtClean="0"/>
              <a:t>secular </a:t>
            </a:r>
            <a:r>
              <a:rPr lang="en-US" sz="2400" dirty="0"/>
              <a:t>values on campus and throughout their lives</a:t>
            </a:r>
            <a:r>
              <a:rPr lang="en-US" sz="2400" dirty="0" smtClean="0"/>
              <a:t>. They do this in all sorts of ways, from providing free supplies for our tabling events, to hands-on help, to discounted rates for high profile guest speakers, and even direct cash in the form of grants to be used for our own projects. </a:t>
            </a:r>
            <a:endParaRPr lang="en-US" sz="2400" dirty="0"/>
          </a:p>
        </p:txBody>
      </p:sp>
    </p:spTree>
    <p:extLst>
      <p:ext uri="{BB962C8B-B14F-4D97-AF65-F5344CB8AC3E}">
        <p14:creationId xmlns:p14="http://schemas.microsoft.com/office/powerpoint/2010/main" val="42042513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Standards for Affiliation </a:t>
            </a:r>
            <a:endParaRPr lang="en-US" dirty="0"/>
          </a:p>
        </p:txBody>
      </p:sp>
      <p:sp>
        <p:nvSpPr>
          <p:cNvPr id="3" name="Content Placeholder 2"/>
          <p:cNvSpPr>
            <a:spLocks noGrp="1"/>
          </p:cNvSpPr>
          <p:nvPr>
            <p:ph idx="1"/>
          </p:nvPr>
        </p:nvSpPr>
        <p:spPr/>
        <p:txBody>
          <a:bodyPr/>
          <a:lstStyle/>
          <a:p>
            <a:r>
              <a:rPr lang="en-US" dirty="0" smtClean="0"/>
              <a:t>Naturalistic- We hold that natural things are the only things about which humans can coherently communicate or think.</a:t>
            </a:r>
          </a:p>
          <a:p>
            <a:r>
              <a:rPr lang="en-US" dirty="0" smtClean="0"/>
              <a:t>Economically Neutral- We strive to see naturalism, reason, and compassion take center stage in economic discussions. We do not promote a specific economic agenda. </a:t>
            </a:r>
          </a:p>
          <a:p>
            <a:r>
              <a:rPr lang="en-US" dirty="0" smtClean="0"/>
              <a:t>Civil Rights Minded- We do not support groups that promote denial of liberties in areas such as religion, speech, or equality under the law.</a:t>
            </a:r>
          </a:p>
          <a:p>
            <a:r>
              <a:rPr lang="en-US" dirty="0" smtClean="0"/>
              <a:t>Non-discriminatory- We do not discriminate on the basis of race, color, natural origin, age, disability, veteran status, sex, sexual orientation, gender identity or gender expression. </a:t>
            </a:r>
          </a:p>
          <a:p>
            <a:endParaRPr lang="en-US" dirty="0" smtClean="0"/>
          </a:p>
        </p:txBody>
      </p:sp>
    </p:spTree>
    <p:extLst>
      <p:ext uri="{BB962C8B-B14F-4D97-AF65-F5344CB8AC3E}">
        <p14:creationId xmlns:p14="http://schemas.microsoft.com/office/powerpoint/2010/main" val="2523124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Secularism?</a:t>
            </a:r>
            <a:endParaRPr lang="en-US" dirty="0"/>
          </a:p>
        </p:txBody>
      </p:sp>
      <p:sp>
        <p:nvSpPr>
          <p:cNvPr id="3" name="Content Placeholder 2"/>
          <p:cNvSpPr>
            <a:spLocks noGrp="1"/>
          </p:cNvSpPr>
          <p:nvPr>
            <p:ph idx="1"/>
          </p:nvPr>
        </p:nvSpPr>
        <p:spPr/>
        <p:txBody>
          <a:bodyPr>
            <a:normAutofit/>
          </a:bodyPr>
          <a:lstStyle/>
          <a:p>
            <a:r>
              <a:rPr lang="en-US" sz="2400" dirty="0" smtClean="0"/>
              <a:t>The term “secular” is usually used to describe anything that is not specifically religious, but within the secular movement and the SSA, the usage is more specific.</a:t>
            </a:r>
          </a:p>
          <a:p>
            <a:r>
              <a:rPr lang="en-US" sz="2400" dirty="0" smtClean="0"/>
              <a:t>The primary way that we use the word “secular” is as an adjective that describes individuals who hold a secular identity and espouse secular values. This is an umbrella term for all individuals who may be atheist, agnostic, freethinking, nonreligious, nontheistic, etc.</a:t>
            </a:r>
          </a:p>
        </p:txBody>
      </p:sp>
    </p:spTree>
    <p:extLst>
      <p:ext uri="{BB962C8B-B14F-4D97-AF65-F5344CB8AC3E}">
        <p14:creationId xmlns:p14="http://schemas.microsoft.com/office/powerpoint/2010/main" val="869594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Secular Movement </a:t>
            </a:r>
            <a:endParaRPr lang="en-US" dirty="0"/>
          </a:p>
        </p:txBody>
      </p:sp>
      <p:sp>
        <p:nvSpPr>
          <p:cNvPr id="3" name="Content Placeholder 2"/>
          <p:cNvSpPr>
            <a:spLocks noGrp="1"/>
          </p:cNvSpPr>
          <p:nvPr>
            <p:ph idx="1"/>
          </p:nvPr>
        </p:nvSpPr>
        <p:spPr/>
        <p:txBody>
          <a:bodyPr/>
          <a:lstStyle/>
          <a:p>
            <a:r>
              <a:rPr lang="en-US" sz="2800" dirty="0" smtClean="0"/>
              <a:t>Secular activist endeavor to make the world a better place by making the voice of the secular community heard, educating our communities, erasing stigma, speaking out against discrimination, and so much more</a:t>
            </a:r>
            <a:r>
              <a:rPr lang="en-US" dirty="0" smtClean="0"/>
              <a:t>.</a:t>
            </a:r>
            <a:endParaRPr lang="en-US" dirty="0"/>
          </a:p>
        </p:txBody>
      </p:sp>
    </p:spTree>
    <p:extLst>
      <p:ext uri="{BB962C8B-B14F-4D97-AF65-F5344CB8AC3E}">
        <p14:creationId xmlns:p14="http://schemas.microsoft.com/office/powerpoint/2010/main" val="3511974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a:t>There are four types of activities that SSA affiliate groups tend to do. We describe these </a:t>
            </a:r>
            <a:r>
              <a:rPr lang="en-US" dirty="0" smtClean="0"/>
              <a:t>four </a:t>
            </a:r>
            <a:r>
              <a:rPr lang="en-US" dirty="0"/>
              <a:t>areas with the acronym CASE. They are</a:t>
            </a:r>
            <a:r>
              <a:rPr lang="en-US" dirty="0" smtClean="0"/>
              <a:t>: Community, Advocacy, Service, and Education. </a:t>
            </a:r>
            <a:endParaRPr lang="en-US" dirty="0"/>
          </a:p>
          <a:p>
            <a:endParaRPr lang="en-US" dirty="0"/>
          </a:p>
        </p:txBody>
      </p:sp>
    </p:spTree>
    <p:extLst>
      <p:ext uri="{BB962C8B-B14F-4D97-AF65-F5344CB8AC3E}">
        <p14:creationId xmlns:p14="http://schemas.microsoft.com/office/powerpoint/2010/main" val="3779523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C.A.S.E?</a:t>
            </a:r>
            <a:endParaRPr lang="en-US" dirty="0"/>
          </a:p>
        </p:txBody>
      </p:sp>
      <p:sp>
        <p:nvSpPr>
          <p:cNvPr id="3" name="Content Placeholder 2"/>
          <p:cNvSpPr>
            <a:spLocks noGrp="1"/>
          </p:cNvSpPr>
          <p:nvPr>
            <p:ph idx="1"/>
          </p:nvPr>
        </p:nvSpPr>
        <p:spPr/>
        <p:txBody>
          <a:bodyPr>
            <a:normAutofit lnSpcReduction="10000"/>
          </a:bodyPr>
          <a:lstStyle/>
          <a:p>
            <a:r>
              <a:rPr lang="en-US" dirty="0" smtClean="0"/>
              <a:t>Community- One of the most important purposes of an SSA affiliate group is to be a safe space for </a:t>
            </a:r>
            <a:r>
              <a:rPr lang="en-US" dirty="0" err="1" smtClean="0"/>
              <a:t>nonthiests</a:t>
            </a:r>
            <a:r>
              <a:rPr lang="en-US" dirty="0" smtClean="0"/>
              <a:t>. It’s important to us that </a:t>
            </a:r>
            <a:r>
              <a:rPr lang="en-US" dirty="0" err="1" smtClean="0"/>
              <a:t>nonthiests</a:t>
            </a:r>
            <a:r>
              <a:rPr lang="en-US" dirty="0" smtClean="0"/>
              <a:t>-and atheists with doubts-have a community where they can feel safe and free from judgement, and know that they can express their doubts and ask questions. While this part of the focus area is internal, there is also an “external” aspect of community; engaging with the larger community. This includes cooperating with other organizations, participating in interfaith programs, getting involved in student government, and so on.</a:t>
            </a:r>
          </a:p>
          <a:p>
            <a:r>
              <a:rPr lang="en-US" dirty="0" smtClean="0"/>
              <a:t>Advocacy- Students are famous for being great advocates, and this is where SSA affiliate groups really shine. Groups can participate in activities like letters-to-the-editor, rallies, demonstrations, protests, tabling events, and lots of other stuff. These are all external to the group: an internal aspect of advocacy would be becoming a dues-paying member and, voting or running for an officer position in your group. </a:t>
            </a:r>
            <a:endParaRPr lang="en-US" dirty="0"/>
          </a:p>
        </p:txBody>
      </p:sp>
    </p:spTree>
    <p:extLst>
      <p:ext uri="{BB962C8B-B14F-4D97-AF65-F5344CB8AC3E}">
        <p14:creationId xmlns:p14="http://schemas.microsoft.com/office/powerpoint/2010/main" val="485559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C.A.S.E</a:t>
            </a:r>
            <a:r>
              <a:rPr lang="en-US" dirty="0" smtClean="0"/>
              <a:t>? Continued…</a:t>
            </a:r>
            <a:endParaRPr lang="en-US" dirty="0"/>
          </a:p>
        </p:txBody>
      </p:sp>
      <p:sp>
        <p:nvSpPr>
          <p:cNvPr id="3" name="Content Placeholder 2"/>
          <p:cNvSpPr>
            <a:spLocks noGrp="1"/>
          </p:cNvSpPr>
          <p:nvPr>
            <p:ph idx="1"/>
          </p:nvPr>
        </p:nvSpPr>
        <p:spPr/>
        <p:txBody>
          <a:bodyPr/>
          <a:lstStyle/>
          <a:p>
            <a:r>
              <a:rPr lang="en-US" dirty="0" smtClean="0"/>
              <a:t>Service- Part of being a secular person means understanding that this life is the only life we have, and this Earth has to last us a very long time. Engaging in volunteering kills three birds with one stone: first and foremost, it makes the world a better place. Secondly, it helps to tear down stigma against </a:t>
            </a:r>
            <a:r>
              <a:rPr lang="en-US" dirty="0" err="1" smtClean="0"/>
              <a:t>nonthiests</a:t>
            </a:r>
            <a:r>
              <a:rPr lang="en-US" dirty="0" smtClean="0"/>
              <a:t> and helps people to see us as contributing, caring citizens of the world. And third, it provides student groups with a regular series of activities that are fun and provides members with an opportunity to make friends that the classroom setting doesn’t always provide. The internal aspect of service includes things like helping your group to plan events, </a:t>
            </a:r>
            <a:r>
              <a:rPr lang="en-US" dirty="0" err="1" smtClean="0"/>
              <a:t>flyering</a:t>
            </a:r>
            <a:r>
              <a:rPr lang="en-US" dirty="0" smtClean="0"/>
              <a:t> for your group, providing transportation to other students, and so on. </a:t>
            </a:r>
          </a:p>
          <a:p>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675159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C.A.S.E? Continued…</a:t>
            </a:r>
          </a:p>
        </p:txBody>
      </p:sp>
      <p:sp>
        <p:nvSpPr>
          <p:cNvPr id="3" name="Content Placeholder 2"/>
          <p:cNvSpPr>
            <a:spLocks noGrp="1"/>
          </p:cNvSpPr>
          <p:nvPr>
            <p:ph idx="1"/>
          </p:nvPr>
        </p:nvSpPr>
        <p:spPr/>
        <p:txBody>
          <a:bodyPr/>
          <a:lstStyle/>
          <a:p>
            <a:r>
              <a:rPr lang="en-US" dirty="0" smtClean="0"/>
              <a:t>Education- SSA affiliate groups focus a great deal on educating their members AND their communities about our world, correcting misinformation about secular worldviews, and discussing the issues that affect secular people. We do this by hosting guest speakers and conferences, tabling, hosting debates and cooperative events with other groups, outreach activities, awareness campaigns, and more.  </a:t>
            </a:r>
            <a:endParaRPr lang="en-US" dirty="0"/>
          </a:p>
        </p:txBody>
      </p:sp>
    </p:spTree>
    <p:extLst>
      <p:ext uri="{BB962C8B-B14F-4D97-AF65-F5344CB8AC3E}">
        <p14:creationId xmlns:p14="http://schemas.microsoft.com/office/powerpoint/2010/main" val="2707198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1121</TotalTime>
  <Words>898</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CSHS Secular Student Alliance </vt:lpstr>
      <vt:lpstr>What is the SSA?</vt:lpstr>
      <vt:lpstr>Minimum Standards for Affiliation </vt:lpstr>
      <vt:lpstr>What Is Secularism?</vt:lpstr>
      <vt:lpstr>The Secular Movement </vt:lpstr>
      <vt:lpstr>C.A.S.E</vt:lpstr>
      <vt:lpstr>What is C.A.S.E?</vt:lpstr>
      <vt:lpstr>What is C.A.S.E? Continued…</vt:lpstr>
      <vt:lpstr>What is C.A.S.E? Continued…</vt:lpstr>
      <vt:lpstr>Group Rules and Expectation </vt:lpstr>
      <vt:lpstr>Group Goals</vt:lpstr>
      <vt:lpstr>I don’t want to believe, I want to know. </vt:lpstr>
    </vt:vector>
  </TitlesOfParts>
  <Company>Clear Creek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CSHS Secular Student Allience</dc:title>
  <dc:creator>CT9723</dc:creator>
  <cp:lastModifiedBy>CT9723</cp:lastModifiedBy>
  <cp:revision>30</cp:revision>
  <dcterms:created xsi:type="dcterms:W3CDTF">2017-08-31T07:54:41Z</dcterms:created>
  <dcterms:modified xsi:type="dcterms:W3CDTF">2017-09-01T02:36:31Z</dcterms:modified>
</cp:coreProperties>
</file>